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46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B5FD0-70CA-4CB1-814C-A74626B2C27E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58D8F-C94D-4FD1-9E44-257574B20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310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D8624-3A3F-4514-A842-E819762303A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06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FA58-E000-4245-B980-3DC2B407962C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505F-0F1E-4064-B2A7-9C91CE689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72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FA58-E000-4245-B980-3DC2B407962C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505F-0F1E-4064-B2A7-9C91CE689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37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FA58-E000-4245-B980-3DC2B407962C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505F-0F1E-4064-B2A7-9C91CE689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6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FA58-E000-4245-B980-3DC2B407962C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505F-0F1E-4064-B2A7-9C91CE689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10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FA58-E000-4245-B980-3DC2B407962C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505F-0F1E-4064-B2A7-9C91CE689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64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FA58-E000-4245-B980-3DC2B407962C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505F-0F1E-4064-B2A7-9C91CE689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23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FA58-E000-4245-B980-3DC2B407962C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505F-0F1E-4064-B2A7-9C91CE689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35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FA58-E000-4245-B980-3DC2B407962C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505F-0F1E-4064-B2A7-9C91CE689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32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FA58-E000-4245-B980-3DC2B407962C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505F-0F1E-4064-B2A7-9C91CE689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08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FA58-E000-4245-B980-3DC2B407962C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505F-0F1E-4064-B2A7-9C91CE689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16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FA58-E000-4245-B980-3DC2B407962C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505F-0F1E-4064-B2A7-9C91CE689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80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8FA58-E000-4245-B980-3DC2B407962C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6505F-0F1E-4064-B2A7-9C91CE689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56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981502"/>
            <a:ext cx="9144000" cy="869601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accent5">
                    <a:lumMod val="75000"/>
                  </a:schemeClr>
                </a:solidFill>
              </a:rPr>
              <a:t>CPGE : RESULTATS CONCOURS  (Intégrations)</a:t>
            </a:r>
            <a:endParaRPr lang="fr-FR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865748" y="1851103"/>
          <a:ext cx="8312727" cy="3334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2959">
                  <a:extLst>
                    <a:ext uri="{9D8B030D-6E8A-4147-A177-3AD203B41FA5}">
                      <a16:colId xmlns:a16="http://schemas.microsoft.com/office/drawing/2014/main" val="1764753140"/>
                    </a:ext>
                  </a:extLst>
                </a:gridCol>
                <a:gridCol w="633933">
                  <a:extLst>
                    <a:ext uri="{9D8B030D-6E8A-4147-A177-3AD203B41FA5}">
                      <a16:colId xmlns:a16="http://schemas.microsoft.com/office/drawing/2014/main" val="2947744677"/>
                    </a:ext>
                  </a:extLst>
                </a:gridCol>
                <a:gridCol w="769534">
                  <a:extLst>
                    <a:ext uri="{9D8B030D-6E8A-4147-A177-3AD203B41FA5}">
                      <a16:colId xmlns:a16="http://schemas.microsoft.com/office/drawing/2014/main" val="3904848088"/>
                    </a:ext>
                  </a:extLst>
                </a:gridCol>
                <a:gridCol w="649506">
                  <a:extLst>
                    <a:ext uri="{9D8B030D-6E8A-4147-A177-3AD203B41FA5}">
                      <a16:colId xmlns:a16="http://schemas.microsoft.com/office/drawing/2014/main" val="3805107383"/>
                    </a:ext>
                  </a:extLst>
                </a:gridCol>
                <a:gridCol w="738910">
                  <a:extLst>
                    <a:ext uri="{9D8B030D-6E8A-4147-A177-3AD203B41FA5}">
                      <a16:colId xmlns:a16="http://schemas.microsoft.com/office/drawing/2014/main" val="1732998088"/>
                    </a:ext>
                  </a:extLst>
                </a:gridCol>
                <a:gridCol w="583506">
                  <a:extLst>
                    <a:ext uri="{9D8B030D-6E8A-4147-A177-3AD203B41FA5}">
                      <a16:colId xmlns:a16="http://schemas.microsoft.com/office/drawing/2014/main" val="244425388"/>
                    </a:ext>
                  </a:extLst>
                </a:gridCol>
                <a:gridCol w="835536">
                  <a:extLst>
                    <a:ext uri="{9D8B030D-6E8A-4147-A177-3AD203B41FA5}">
                      <a16:colId xmlns:a16="http://schemas.microsoft.com/office/drawing/2014/main" val="1790316825"/>
                    </a:ext>
                  </a:extLst>
                </a:gridCol>
                <a:gridCol w="637836">
                  <a:extLst>
                    <a:ext uri="{9D8B030D-6E8A-4147-A177-3AD203B41FA5}">
                      <a16:colId xmlns:a16="http://schemas.microsoft.com/office/drawing/2014/main" val="916001291"/>
                    </a:ext>
                  </a:extLst>
                </a:gridCol>
                <a:gridCol w="795477">
                  <a:extLst>
                    <a:ext uri="{9D8B030D-6E8A-4147-A177-3AD203B41FA5}">
                      <a16:colId xmlns:a16="http://schemas.microsoft.com/office/drawing/2014/main" val="2514681579"/>
                    </a:ext>
                  </a:extLst>
                </a:gridCol>
                <a:gridCol w="532377">
                  <a:extLst>
                    <a:ext uri="{9D8B030D-6E8A-4147-A177-3AD203B41FA5}">
                      <a16:colId xmlns:a16="http://schemas.microsoft.com/office/drawing/2014/main" val="3832419238"/>
                    </a:ext>
                  </a:extLst>
                </a:gridCol>
                <a:gridCol w="973153">
                  <a:extLst>
                    <a:ext uri="{9D8B030D-6E8A-4147-A177-3AD203B41FA5}">
                      <a16:colId xmlns:a16="http://schemas.microsoft.com/office/drawing/2014/main" val="3300230065"/>
                    </a:ext>
                  </a:extLst>
                </a:gridCol>
              </a:tblGrid>
              <a:tr h="476316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ECG</a:t>
                      </a:r>
                      <a:endParaRPr lang="fr-F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</a:rPr>
                        <a:t>2017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</a:rPr>
                        <a:t>2018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</a:rPr>
                        <a:t>2019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24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fr-FR" sz="24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fr-FR" sz="24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198898"/>
                  </a:ext>
                </a:extLst>
              </a:tr>
              <a:tr h="400105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i="1" u="none" strike="noStrike" dirty="0">
                          <a:effectLst/>
                        </a:rPr>
                        <a:t>candidats</a:t>
                      </a:r>
                      <a:endParaRPr lang="fr-FR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fr-FR" sz="1800" i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fr-FR" sz="24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376345"/>
                  </a:ext>
                </a:extLst>
              </a:tr>
              <a:tr h="49536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smtClean="0">
                          <a:effectLst/>
                        </a:rPr>
                        <a:t>HEC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3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3%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3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3%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2%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F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  <a:endParaRPr lang="fr-F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071576"/>
                  </a:ext>
                </a:extLst>
              </a:tr>
              <a:tr h="476316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>
                          <a:effectLst/>
                        </a:rPr>
                        <a:t>TOP3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21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19%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10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10%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13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13%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fr-F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  <a:endParaRPr lang="fr-F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959247"/>
                  </a:ext>
                </a:extLst>
              </a:tr>
              <a:tr h="49536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TOP6</a:t>
                      </a:r>
                      <a:endParaRPr lang="fr-F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49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1" u="none" strike="noStrike" dirty="0">
                          <a:effectLst/>
                        </a:rPr>
                        <a:t>44%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54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1" u="none" strike="noStrike" dirty="0">
                          <a:effectLst/>
                        </a:rPr>
                        <a:t>5</a:t>
                      </a:r>
                      <a:r>
                        <a:rPr lang="fr-FR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55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1" u="none" strike="noStrike" dirty="0">
                          <a:effectLst/>
                        </a:rPr>
                        <a:t>53%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r-FR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fr-F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24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  <a:endParaRPr lang="fr-FR" sz="24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36720"/>
                  </a:ext>
                </a:extLst>
              </a:tr>
              <a:tr h="49536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>
                          <a:effectLst/>
                        </a:rPr>
                        <a:t>TOP10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73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65%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76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78%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83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80%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lang="fr-F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fr-F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896422"/>
                  </a:ext>
                </a:extLst>
              </a:tr>
              <a:tr h="495369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>
                          <a:effectLst/>
                        </a:rPr>
                        <a:t>Intégrés</a:t>
                      </a:r>
                      <a:endParaRPr lang="fr-F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79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71%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78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80%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85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82%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fr-F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78%</a:t>
                      </a:r>
                      <a:endParaRPr lang="fr-F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319941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524000" y="5639418"/>
            <a:ext cx="9723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Top3</a:t>
            </a:r>
            <a:r>
              <a:rPr lang="fr-FR" sz="1600" dirty="0"/>
              <a:t>: HEC - ESSEC- ESCP   </a:t>
            </a:r>
            <a:endParaRPr lang="fr-FR" sz="1600" dirty="0" smtClean="0"/>
          </a:p>
          <a:p>
            <a:r>
              <a:rPr lang="fr-FR" sz="1600" b="1" dirty="0" smtClean="0"/>
              <a:t>Top6</a:t>
            </a:r>
            <a:r>
              <a:rPr lang="fr-FR" sz="1600" dirty="0"/>
              <a:t>: Top3 + EDHEC- </a:t>
            </a:r>
            <a:r>
              <a:rPr lang="fr-FR" sz="1600" dirty="0" err="1"/>
              <a:t>EMLyon</a:t>
            </a:r>
            <a:r>
              <a:rPr lang="fr-FR" sz="1600" dirty="0"/>
              <a:t> - </a:t>
            </a:r>
            <a:r>
              <a:rPr lang="fr-FR" sz="1600" dirty="0" err="1"/>
              <a:t>Audencia</a:t>
            </a:r>
            <a:r>
              <a:rPr lang="fr-FR" sz="1600" dirty="0"/>
              <a:t>   </a:t>
            </a:r>
            <a:endParaRPr lang="fr-FR" sz="1600" dirty="0" smtClean="0"/>
          </a:p>
          <a:p>
            <a:r>
              <a:rPr lang="fr-FR" sz="1600" b="1" dirty="0" smtClean="0"/>
              <a:t>Top10 </a:t>
            </a:r>
            <a:r>
              <a:rPr lang="fr-FR" sz="1600" dirty="0"/>
              <a:t>: Top6 + </a:t>
            </a:r>
            <a:r>
              <a:rPr lang="fr-FR" sz="1600" dirty="0" err="1"/>
              <a:t>Skema</a:t>
            </a:r>
            <a:r>
              <a:rPr lang="fr-FR" sz="1600" dirty="0"/>
              <a:t> - Grenoble EM - </a:t>
            </a:r>
            <a:r>
              <a:rPr lang="fr-FR" sz="1600" dirty="0" err="1"/>
              <a:t>Neoma</a:t>
            </a:r>
            <a:r>
              <a:rPr lang="fr-FR" sz="1600" dirty="0"/>
              <a:t> - </a:t>
            </a:r>
            <a:r>
              <a:rPr lang="fr-FR" sz="1600" dirty="0" err="1"/>
              <a:t>Kedge</a:t>
            </a:r>
            <a:r>
              <a:rPr lang="fr-FR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40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Grand écran</PresentationFormat>
  <Paragraphs>72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Elisabeth Legros</dc:creator>
  <cp:lastModifiedBy>Audrey Pujole</cp:lastModifiedBy>
  <cp:revision>1</cp:revision>
  <dcterms:created xsi:type="dcterms:W3CDTF">2021-08-27T14:25:44Z</dcterms:created>
  <dcterms:modified xsi:type="dcterms:W3CDTF">2021-08-27T15:35:16Z</dcterms:modified>
</cp:coreProperties>
</file>